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62" r:id="rId3"/>
    <p:sldId id="263" r:id="rId4"/>
    <p:sldId id="265" r:id="rId5"/>
    <p:sldId id="260" r:id="rId6"/>
    <p:sldId id="257" r:id="rId7"/>
    <p:sldId id="258" r:id="rId8"/>
    <p:sldId id="266" r:id="rId9"/>
    <p:sldId id="268"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55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D64AF9-BEFC-4632-9659-D72976260CDE}" type="datetimeFigureOut">
              <a:rPr lang="en-US" smtClean="0"/>
              <a:t>11/23/2012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6565BD-ECD6-41B4-A77B-27A0A9459DCA}" type="slidenum">
              <a:rPr lang="en-US" smtClean="0"/>
              <a:t>‹#›</a:t>
            </a:fld>
            <a:endParaRPr lang="en-US"/>
          </a:p>
        </p:txBody>
      </p:sp>
    </p:spTree>
    <p:extLst>
      <p:ext uri="{BB962C8B-B14F-4D97-AF65-F5344CB8AC3E}">
        <p14:creationId xmlns:p14="http://schemas.microsoft.com/office/powerpoint/2010/main" val="90599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TPR Story</a:t>
            </a:r>
            <a:r>
              <a:rPr lang="en-US" baseline="0" dirty="0" smtClean="0"/>
              <a:t> telling is an engaging second language teaching methodology that involves creating, reading, and dramatizing stories in the classroom. It is highly interactive in that it involves physical gesturing that is paired with new vocabulary and phrases. </a:t>
            </a:r>
            <a:endParaRPr lang="en-US" dirty="0"/>
          </a:p>
        </p:txBody>
      </p:sp>
      <p:sp>
        <p:nvSpPr>
          <p:cNvPr id="4" name="Slide Number Placeholder 3"/>
          <p:cNvSpPr>
            <a:spLocks noGrp="1"/>
          </p:cNvSpPr>
          <p:nvPr>
            <p:ph type="sldNum" sz="quarter" idx="10"/>
          </p:nvPr>
        </p:nvSpPr>
        <p:spPr/>
        <p:txBody>
          <a:bodyPr/>
          <a:lstStyle/>
          <a:p>
            <a:fld id="{286565BD-ECD6-41B4-A77B-27A0A9459DCA}" type="slidenum">
              <a:rPr lang="en-US" smtClean="0"/>
              <a:t>1</a:t>
            </a:fld>
            <a:endParaRPr lang="en-US"/>
          </a:p>
        </p:txBody>
      </p:sp>
    </p:spTree>
    <p:extLst>
      <p:ext uri="{BB962C8B-B14F-4D97-AF65-F5344CB8AC3E}">
        <p14:creationId xmlns:p14="http://schemas.microsoft.com/office/powerpoint/2010/main" val="719575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haroni" pitchFamily="2" charset="-79"/>
                <a:cs typeface="Aharoni" pitchFamily="2" charset="-79"/>
              </a:rPr>
              <a:t>TPR Storytelling is a method for teaching foreign languages that was invented by Blaine Ray, a Spanish teacher in Bakersfield, California, in 1990. Concerned that his students were disinterested in the unexciting process of learning a language from a textbook, he began to use James Asher's Total Physical Response to teach Spanish. Asher says that students acquire their second languages as they acquired their first languages. Our students learn as babies learn. Therefore, we should not expect them to produce the language before they have had an ample amount of time to listen to it. Blaine experienced great success, and the students began to be excited about his class. Although TPR has been the most effective method for acquiring a second language since it was invented in the 1960s, Blaine found that after hitting the "TPR wall," he was unsure of what to do to move from the imperative to the narrative and descriptive modes of speech. He found that changing from commands to the third person singular allowed him to tell stories, a long-term memory technique. He found that asking the students to act out the parts of the characters in the stories preserved the highly effective physical element that had been so powerful in Classical TPR. As the technique was developed over the years, it became an all-encompassing method and methodology. The method combines Dr. James Asher's Total Physical Response (TPR) with Dr. Stephen </a:t>
            </a:r>
            <a:r>
              <a:rPr lang="en-US" dirty="0" err="1" smtClean="0">
                <a:latin typeface="Aharoni" pitchFamily="2" charset="-79"/>
                <a:cs typeface="Aharoni" pitchFamily="2" charset="-79"/>
              </a:rPr>
              <a:t>Krashen's</a:t>
            </a:r>
            <a:r>
              <a:rPr lang="en-US" dirty="0" smtClean="0">
                <a:latin typeface="Aharoni" pitchFamily="2" charset="-79"/>
                <a:cs typeface="Aharoni" pitchFamily="2" charset="-79"/>
              </a:rPr>
              <a:t> language acquisition strategies, allowing us to teach grammar, reading and writing along with vocabulary</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haroni" pitchFamily="2" charset="-79"/>
                <a:cs typeface="Aharoni" pitchFamily="2" charset="-79"/>
              </a:rPr>
              <a:t>TPR Storytelling is a method for teaching foreign languages that was invented by Blaine Ray, a Spanish teacher in Bakersfield, California, in 1990. Concerned that his students were disinterested in the unexciting process of learning a language from a textbook, he began to use James Asher's Total Physical Response to teach Spanish. Asher says that students acquire their second languages as they acquired their first languages. Our students learn as babies learn. Therefore, we should not expect them to produce the language before they have had an ample amount of time to listen to it. Blaine experienced great success, and the students began to be excited about his class. Although TPR has been the most effective method for acquiring a second language since it was invented in the 1960s, Blaine found that after hitting the "TPR wall," he was unsure of what to do to move from the imperative to the narrative and descriptive modes of speech. He found that changing from commands to the third person singular allowed him to tell stories, a long-term memory technique. He found that asking the students to act out the parts of the characters in the stories preserved the highly effective physical element that had been so powerful in Classical TPR. As the technique was developed over the years, it became an all-encompassing method and methodology. The method combines Dr. James Asher's Total Physical Response (TPR) with Dr. Stephen </a:t>
            </a:r>
            <a:r>
              <a:rPr lang="en-US" dirty="0" err="1" smtClean="0">
                <a:latin typeface="Aharoni" pitchFamily="2" charset="-79"/>
                <a:cs typeface="Aharoni" pitchFamily="2" charset="-79"/>
              </a:rPr>
              <a:t>Krashen's</a:t>
            </a:r>
            <a:r>
              <a:rPr lang="en-US" dirty="0" smtClean="0">
                <a:latin typeface="Aharoni" pitchFamily="2" charset="-79"/>
                <a:cs typeface="Aharoni" pitchFamily="2" charset="-79"/>
              </a:rPr>
              <a:t> language acquisition strategies, allowing us to teach grammar, reading and writing along with vocabulary</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haroni" pitchFamily="2" charset="-79"/>
                <a:cs typeface="Aharoni" pitchFamily="2" charset="-79"/>
              </a:rPr>
              <a:t>TPR Storytelling is a method for teaching foreign languages that was invented by Blaine Ray, a Spanish teacher in Bakersfield, California, in 1990. Concerned that his students were disinterested in the unexciting process of learning a language from a textbook, he began to use James Asher's Total Physical Response to teach Spanish. Asher says that students acquire their second languages as they acquired their first languages. Our students learn as babies learn. Therefore, we should not expect them to produce the language before they have had an ample amount of time to listen to it. Blaine experienced great success, and the students began to be excited about his class. Although TPR has been the most effective method for acquiring a second language since it was invented in the 1960s, Blaine found that after hitting the "TPR wall," he was unsure of what to do to move from the imperative to the narrative and descriptive modes of speech. He found that changing from commands to the third person singular allowed him to tell stories, a long-term memory technique. He found that asking the students to act out the parts of the characters in the stories preserved the highly effective physical element that had been so powerful in Classical TPR. As the technique was developed over the years, it became an all-encompassing method and methodology. The method combines Dr. James Asher's Total Physical Response (TPR) with Dr. Stephen </a:t>
            </a:r>
            <a:r>
              <a:rPr lang="en-US" dirty="0" err="1" smtClean="0">
                <a:latin typeface="Aharoni" pitchFamily="2" charset="-79"/>
                <a:cs typeface="Aharoni" pitchFamily="2" charset="-79"/>
              </a:rPr>
              <a:t>Krashen's</a:t>
            </a:r>
            <a:r>
              <a:rPr lang="en-US" dirty="0" smtClean="0">
                <a:latin typeface="Aharoni" pitchFamily="2" charset="-79"/>
                <a:cs typeface="Aharoni" pitchFamily="2" charset="-79"/>
              </a:rPr>
              <a:t> language acquisition strategies, allowing us to teach grammar, reading and writing along with vocabulary</a:t>
            </a:r>
            <a:endParaRPr lang="en-US" dirty="0" smtClean="0"/>
          </a:p>
          <a:p>
            <a:endParaRPr lang="en-US" dirty="0"/>
          </a:p>
        </p:txBody>
      </p:sp>
      <p:sp>
        <p:nvSpPr>
          <p:cNvPr id="4" name="Slide Number Placeholder 3"/>
          <p:cNvSpPr>
            <a:spLocks noGrp="1"/>
          </p:cNvSpPr>
          <p:nvPr>
            <p:ph type="sldNum" sz="quarter" idx="10"/>
          </p:nvPr>
        </p:nvSpPr>
        <p:spPr/>
        <p:txBody>
          <a:bodyPr/>
          <a:lstStyle/>
          <a:p>
            <a:fld id="{286565BD-ECD6-41B4-A77B-27A0A9459DCA}" type="slidenum">
              <a:rPr lang="en-US" smtClean="0"/>
              <a:t>2</a:t>
            </a:fld>
            <a:endParaRPr lang="en-US"/>
          </a:p>
        </p:txBody>
      </p:sp>
    </p:spTree>
    <p:extLst>
      <p:ext uri="{BB962C8B-B14F-4D97-AF65-F5344CB8AC3E}">
        <p14:creationId xmlns:p14="http://schemas.microsoft.com/office/powerpoint/2010/main" val="4174858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6565BD-ECD6-41B4-A77B-27A0A9459DCA}" type="slidenum">
              <a:rPr lang="en-US" smtClean="0"/>
              <a:t>6</a:t>
            </a:fld>
            <a:endParaRPr lang="en-US"/>
          </a:p>
        </p:txBody>
      </p:sp>
    </p:spTree>
    <p:extLst>
      <p:ext uri="{BB962C8B-B14F-4D97-AF65-F5344CB8AC3E}">
        <p14:creationId xmlns:p14="http://schemas.microsoft.com/office/powerpoint/2010/main" val="3642533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6565BD-ECD6-41B4-A77B-27A0A9459DCA}" type="slidenum">
              <a:rPr lang="en-US" smtClean="0"/>
              <a:t>8</a:t>
            </a:fld>
            <a:endParaRPr lang="en-US"/>
          </a:p>
        </p:txBody>
      </p:sp>
    </p:spTree>
    <p:extLst>
      <p:ext uri="{BB962C8B-B14F-4D97-AF65-F5344CB8AC3E}">
        <p14:creationId xmlns:p14="http://schemas.microsoft.com/office/powerpoint/2010/main" val="2648759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2DB5AA0-21E1-44DE-B5CE-7370DB416EA9}" type="datetimeFigureOut">
              <a:rPr lang="en-US" smtClean="0"/>
              <a:t>11/23/2012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36792-7E87-422A-9FB5-23CFC602002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DB5AA0-21E1-44DE-B5CE-7370DB416EA9}" type="datetimeFigureOut">
              <a:rPr lang="en-US" smtClean="0"/>
              <a:t>11/23/2012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36792-7E87-422A-9FB5-23CFC602002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DB5AA0-21E1-44DE-B5CE-7370DB416EA9}" type="datetimeFigureOut">
              <a:rPr lang="en-US" smtClean="0"/>
              <a:t>11/23/2012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36792-7E87-422A-9FB5-23CFC602002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DB5AA0-21E1-44DE-B5CE-7370DB416EA9}" type="datetimeFigureOut">
              <a:rPr lang="en-US" smtClean="0"/>
              <a:t>11/23/2012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36792-7E87-422A-9FB5-23CFC602002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02DB5AA0-21E1-44DE-B5CE-7370DB416EA9}" type="datetimeFigureOut">
              <a:rPr lang="en-US" smtClean="0"/>
              <a:t>11/23/2012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36792-7E87-422A-9FB5-23CFC602002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DB5AA0-21E1-44DE-B5CE-7370DB416EA9}" type="datetimeFigureOut">
              <a:rPr lang="en-US" smtClean="0"/>
              <a:t>11/23/2012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336792-7E87-422A-9FB5-23CFC602002A}"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DB5AA0-21E1-44DE-B5CE-7370DB416EA9}" type="datetimeFigureOut">
              <a:rPr lang="en-US" smtClean="0"/>
              <a:t>11/23/2012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336792-7E87-422A-9FB5-23CFC602002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DB5AA0-21E1-44DE-B5CE-7370DB416EA9}" type="datetimeFigureOut">
              <a:rPr lang="en-US" smtClean="0"/>
              <a:t>11/23/2012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336792-7E87-422A-9FB5-23CFC602002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DB5AA0-21E1-44DE-B5CE-7370DB416EA9}" type="datetimeFigureOut">
              <a:rPr lang="en-US" smtClean="0"/>
              <a:t>11/23/2012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336792-7E87-422A-9FB5-23CFC602002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02DB5AA0-21E1-44DE-B5CE-7370DB416EA9}" type="datetimeFigureOut">
              <a:rPr lang="en-US" smtClean="0"/>
              <a:t>11/23/2012</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A4336792-7E87-422A-9FB5-23CFC602002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DB5AA0-21E1-44DE-B5CE-7370DB416EA9}" type="datetimeFigureOut">
              <a:rPr lang="en-US" smtClean="0"/>
              <a:t>11/23/2012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336792-7E87-422A-9FB5-23CFC602002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02DB5AA0-21E1-44DE-B5CE-7370DB416EA9}" type="datetimeFigureOut">
              <a:rPr lang="en-US" smtClean="0"/>
              <a:t>11/23/2012</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A4336792-7E87-422A-9FB5-23CFC602002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youtube.com/watch?v=y4oN1lXi17A&amp;safety_mode=true&amp;persist_safety_mode=1&amp;safe=activ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estelarcr.com/en/node/17" TargetMode="External"/><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773681" y="1705213"/>
            <a:ext cx="5648623" cy="1204306"/>
          </a:xfrm>
        </p:spPr>
        <p:txBody>
          <a:bodyPr>
            <a:normAutofit fontScale="90000"/>
          </a:bodyPr>
          <a:lstStyle/>
          <a:p>
            <a:r>
              <a:rPr lang="en-US" dirty="0" smtClean="0"/>
              <a:t/>
            </a:r>
            <a:br>
              <a:rPr lang="en-US" dirty="0" smtClean="0"/>
            </a:br>
            <a:r>
              <a:rPr lang="en-US" dirty="0" smtClean="0"/>
              <a:t>Teaching Proficiency Through Reading and </a:t>
            </a:r>
            <a:r>
              <a:rPr lang="en-US" dirty="0"/>
              <a:t/>
            </a:r>
            <a:br>
              <a:rPr lang="en-US" dirty="0"/>
            </a:br>
            <a:r>
              <a:rPr lang="en-US" dirty="0" smtClean="0"/>
              <a:t>Storytelling</a:t>
            </a:r>
            <a:br>
              <a:rPr lang="en-US" dirty="0" smtClean="0"/>
            </a:br>
            <a:r>
              <a:rPr lang="en-US" dirty="0" smtClean="0"/>
              <a:t>	</a:t>
            </a:r>
            <a:r>
              <a:rPr lang="en-US" i="1" dirty="0" smtClean="0"/>
              <a:t>TPRS</a:t>
            </a:r>
            <a:endParaRPr lang="en-US" i="1" dirty="0"/>
          </a:p>
        </p:txBody>
      </p:sp>
      <p:sp>
        <p:nvSpPr>
          <p:cNvPr id="3" name="Subtitle 2"/>
          <p:cNvSpPr>
            <a:spLocks noGrp="1"/>
          </p:cNvSpPr>
          <p:nvPr>
            <p:ph type="subTitle" idx="1"/>
          </p:nvPr>
        </p:nvSpPr>
        <p:spPr>
          <a:xfrm rot="19140000">
            <a:off x="1519247" y="2185380"/>
            <a:ext cx="6511131" cy="329259"/>
          </a:xfrm>
        </p:spPr>
        <p:txBody>
          <a:bodyPr>
            <a:normAutofit fontScale="47500" lnSpcReduction="20000"/>
          </a:bodyPr>
          <a:lstStyle/>
          <a:p>
            <a:endParaRPr lang="en-US" dirty="0" smtClean="0"/>
          </a:p>
          <a:p>
            <a:r>
              <a:rPr lang="en-US" dirty="0" smtClean="0"/>
              <a:t>An in depth study and exploration</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3276600"/>
            <a:ext cx="3867150" cy="2667000"/>
          </a:xfrm>
          <a:prstGeom prst="rect">
            <a:avLst/>
          </a:prstGeom>
        </p:spPr>
      </p:pic>
    </p:spTree>
    <p:extLst>
      <p:ext uri="{BB962C8B-B14F-4D97-AF65-F5344CB8AC3E}">
        <p14:creationId xmlns:p14="http://schemas.microsoft.com/office/powerpoint/2010/main" val="144701787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520940" cy="533400"/>
          </a:xfrm>
        </p:spPr>
        <p:txBody>
          <a:bodyPr/>
          <a:lstStyle/>
          <a:p>
            <a:r>
              <a:rPr lang="en-US" dirty="0" smtClean="0"/>
              <a:t>Timeline</a:t>
            </a:r>
            <a:endParaRPr lang="en-US" dirty="0"/>
          </a:p>
        </p:txBody>
      </p:sp>
      <p:sp>
        <p:nvSpPr>
          <p:cNvPr id="3" name="Content Placeholder 2"/>
          <p:cNvSpPr>
            <a:spLocks noGrp="1"/>
          </p:cNvSpPr>
          <p:nvPr>
            <p:ph idx="1"/>
          </p:nvPr>
        </p:nvSpPr>
        <p:spPr>
          <a:xfrm>
            <a:off x="914400" y="685800"/>
            <a:ext cx="7787640" cy="6553200"/>
          </a:xfrm>
        </p:spPr>
        <p:txBody>
          <a:bodyPr>
            <a:noAutofit/>
          </a:bodyPr>
          <a:lstStyle/>
          <a:p>
            <a:r>
              <a:rPr lang="en-US" sz="1400" dirty="0" smtClean="0"/>
              <a:t>September-February:</a:t>
            </a:r>
          </a:p>
          <a:p>
            <a:pPr>
              <a:buFont typeface="Arial" pitchFamily="34" charset="0"/>
              <a:buChar char="•"/>
            </a:pPr>
            <a:r>
              <a:rPr lang="en-US" sz="1400" dirty="0" smtClean="0"/>
              <a:t>Each month I will work with a different TPRS  mentor.  I will carefully observe classes, taking observation notes and collecting materials, stories and resources that each mentor makes available to me.</a:t>
            </a:r>
          </a:p>
          <a:p>
            <a:pPr>
              <a:buFont typeface="Arial" pitchFamily="34" charset="0"/>
              <a:buChar char="•"/>
            </a:pPr>
            <a:r>
              <a:rPr lang="en-US" sz="1400" dirty="0" smtClean="0"/>
              <a:t>I will attend all local TPRS support groups, meetings, workshops and conferences in the Bay Area.</a:t>
            </a:r>
          </a:p>
          <a:p>
            <a:pPr>
              <a:buFont typeface="Arial" pitchFamily="34" charset="0"/>
              <a:buChar char="•"/>
            </a:pPr>
            <a:r>
              <a:rPr lang="en-US" sz="1400" dirty="0" smtClean="0"/>
              <a:t>I will visit Command Performance Language Institute  in Berkeley, CA several times to explore the  TPRS materials and build my collection of story books, software, and other resources. </a:t>
            </a:r>
          </a:p>
          <a:p>
            <a:pPr marL="0" indent="0"/>
            <a:r>
              <a:rPr lang="en-US" sz="1400" dirty="0" smtClean="0"/>
              <a:t>March:</a:t>
            </a:r>
          </a:p>
          <a:p>
            <a:pPr marL="285750" indent="-285750">
              <a:buFont typeface="Arial" pitchFamily="34" charset="0"/>
              <a:buChar char="•"/>
            </a:pPr>
            <a:r>
              <a:rPr lang="en-US" sz="1400" dirty="0" smtClean="0"/>
              <a:t>I will attend </a:t>
            </a:r>
            <a:r>
              <a:rPr lang="en-US" sz="1400" dirty="0" err="1" smtClean="0"/>
              <a:t>Instituto</a:t>
            </a:r>
            <a:r>
              <a:rPr lang="en-US" sz="1400" dirty="0" smtClean="0"/>
              <a:t> </a:t>
            </a:r>
            <a:r>
              <a:rPr lang="en-US" sz="1400" dirty="0" err="1" smtClean="0"/>
              <a:t>Estelar</a:t>
            </a:r>
            <a:r>
              <a:rPr lang="en-US" sz="1400" dirty="0" smtClean="0"/>
              <a:t> </a:t>
            </a:r>
            <a:r>
              <a:rPr lang="en-US" sz="1400" dirty="0" err="1" smtClean="0"/>
              <a:t>Bilingue</a:t>
            </a:r>
            <a:r>
              <a:rPr lang="en-US" sz="1400" dirty="0" smtClean="0"/>
              <a:t> in Liberia, Costa Rica for three-four weeks. I will participate in an advanced level immersion course, and volunteer at a local school.</a:t>
            </a:r>
          </a:p>
          <a:p>
            <a:pPr marL="0" indent="0"/>
            <a:r>
              <a:rPr lang="en-US" sz="1400" dirty="0" smtClean="0"/>
              <a:t>April-June:</a:t>
            </a:r>
          </a:p>
          <a:p>
            <a:pPr marL="285750" indent="-285750">
              <a:buFont typeface="Arial" pitchFamily="34" charset="0"/>
              <a:buChar char="•"/>
            </a:pPr>
            <a:r>
              <a:rPr lang="en-US" sz="1400" dirty="0" smtClean="0"/>
              <a:t>I will attend at least one National TPRS conference,  preferable given by Bryce </a:t>
            </a:r>
            <a:r>
              <a:rPr lang="en-US" sz="1400" dirty="0" err="1" smtClean="0"/>
              <a:t>Hedstrom</a:t>
            </a:r>
            <a:r>
              <a:rPr lang="en-US" sz="1400" dirty="0"/>
              <a:t> </a:t>
            </a:r>
            <a:r>
              <a:rPr lang="en-US" sz="1400" dirty="0" smtClean="0"/>
              <a:t>or Carol </a:t>
            </a:r>
            <a:r>
              <a:rPr lang="en-US" sz="1400" dirty="0" err="1" smtClean="0"/>
              <a:t>Gaab</a:t>
            </a:r>
            <a:r>
              <a:rPr lang="en-US" sz="1400" smtClean="0"/>
              <a:t>. </a:t>
            </a:r>
            <a:endParaRPr lang="en-US" sz="1400" dirty="0" smtClean="0"/>
          </a:p>
          <a:p>
            <a:pPr marL="0" lvl="1" indent="0">
              <a:buNone/>
            </a:pPr>
            <a:r>
              <a:rPr lang="en-US" sz="1200" dirty="0" smtClean="0">
                <a:solidFill>
                  <a:srgbClr val="002060"/>
                </a:solidFill>
              </a:rPr>
              <a:t>	 </a:t>
            </a:r>
            <a:r>
              <a:rPr lang="en-US" sz="1200" b="1" i="1" dirty="0" smtClean="0">
                <a:solidFill>
                  <a:srgbClr val="002060"/>
                </a:solidFill>
              </a:rPr>
              <a:t>Testimonial of Bryce’s work: </a:t>
            </a:r>
            <a:r>
              <a:rPr lang="en-US" sz="1200" b="1" i="1" dirty="0">
                <a:solidFill>
                  <a:srgbClr val="002060"/>
                </a:solidFill>
              </a:rPr>
              <a:t>“I took a sabbatical last year and observed some of the best TPRS </a:t>
            </a:r>
            <a:r>
              <a:rPr lang="en-US" sz="1200" b="1" i="1" dirty="0" smtClean="0">
                <a:solidFill>
                  <a:srgbClr val="002060"/>
                </a:solidFill>
              </a:rPr>
              <a:t>	classrooms </a:t>
            </a:r>
            <a:r>
              <a:rPr lang="en-US" sz="1200" b="1" i="1" dirty="0">
                <a:solidFill>
                  <a:srgbClr val="002060"/>
                </a:solidFill>
              </a:rPr>
              <a:t>in the country. One of them was Bryce </a:t>
            </a:r>
            <a:r>
              <a:rPr lang="en-US" sz="1200" b="1" i="1" dirty="0" err="1">
                <a:solidFill>
                  <a:srgbClr val="002060"/>
                </a:solidFill>
              </a:rPr>
              <a:t>Hedstrom</a:t>
            </a:r>
            <a:r>
              <a:rPr lang="en-US" sz="1200" b="1" i="1" dirty="0">
                <a:solidFill>
                  <a:srgbClr val="002060"/>
                </a:solidFill>
              </a:rPr>
              <a:t>. Observing Bryce's classroom has </a:t>
            </a:r>
            <a:r>
              <a:rPr lang="en-US" sz="1200" b="1" i="1" dirty="0" smtClean="0">
                <a:solidFill>
                  <a:srgbClr val="002060"/>
                </a:solidFill>
              </a:rPr>
              <a:t>		impacted </a:t>
            </a:r>
            <a:r>
              <a:rPr lang="en-US" sz="1200" b="1" i="1" dirty="0">
                <a:solidFill>
                  <a:srgbClr val="002060"/>
                </a:solidFill>
              </a:rPr>
              <a:t>my methods and practices-especially in reading and classroom management. Because of </a:t>
            </a:r>
            <a:r>
              <a:rPr lang="en-US" sz="1200" b="1" i="1" dirty="0" smtClean="0">
                <a:solidFill>
                  <a:srgbClr val="002060"/>
                </a:solidFill>
              </a:rPr>
              <a:t>	Bryce</a:t>
            </a:r>
            <a:r>
              <a:rPr lang="en-US" sz="1200" b="1" i="1" dirty="0">
                <a:solidFill>
                  <a:srgbClr val="002060"/>
                </a:solidFill>
              </a:rPr>
              <a:t>, a major emphasis in my classroom is now reading! Several TPRS teachers are blogging and </a:t>
            </a:r>
            <a:r>
              <a:rPr lang="en-US" sz="1200" b="1" i="1" dirty="0" smtClean="0">
                <a:solidFill>
                  <a:srgbClr val="002060"/>
                </a:solidFill>
              </a:rPr>
              <a:t>	promoting </a:t>
            </a:r>
            <a:r>
              <a:rPr lang="en-US" sz="1200" b="1" i="1" dirty="0">
                <a:solidFill>
                  <a:srgbClr val="002060"/>
                </a:solidFill>
              </a:rPr>
              <a:t>the value of reading in the second language classroom. In Bryce's classroom I saw an </a:t>
            </a:r>
            <a:r>
              <a:rPr lang="en-US" sz="1200" b="1" i="1" dirty="0" smtClean="0">
                <a:solidFill>
                  <a:srgbClr val="002060"/>
                </a:solidFill>
              </a:rPr>
              <a:t>	effective </a:t>
            </a:r>
            <a:r>
              <a:rPr lang="en-US" sz="1200" b="1" i="1" dirty="0">
                <a:solidFill>
                  <a:srgbClr val="002060"/>
                </a:solidFill>
              </a:rPr>
              <a:t>reading program in action</a:t>
            </a:r>
            <a:br>
              <a:rPr lang="en-US" sz="1200" b="1" i="1" dirty="0">
                <a:solidFill>
                  <a:srgbClr val="002060"/>
                </a:solidFill>
              </a:rPr>
            </a:br>
            <a:r>
              <a:rPr lang="en-US" sz="1200" b="1" i="1" dirty="0">
                <a:solidFill>
                  <a:srgbClr val="002060"/>
                </a:solidFill>
              </a:rPr>
              <a:t>	-Mary </a:t>
            </a:r>
            <a:r>
              <a:rPr lang="en-US" sz="1200" b="1" i="1" dirty="0" err="1">
                <a:solidFill>
                  <a:srgbClr val="002060"/>
                </a:solidFill>
              </a:rPr>
              <a:t>Schirber</a:t>
            </a:r>
            <a:r>
              <a:rPr lang="en-US" sz="1200" b="1" i="1" dirty="0">
                <a:solidFill>
                  <a:srgbClr val="002060"/>
                </a:solidFill>
              </a:rPr>
              <a:t>, </a:t>
            </a:r>
            <a:r>
              <a:rPr lang="en-US" sz="1200" b="1" i="1" dirty="0" smtClean="0">
                <a:solidFill>
                  <a:srgbClr val="002060"/>
                </a:solidFill>
              </a:rPr>
              <a:t>Minnesota </a:t>
            </a:r>
          </a:p>
          <a:p>
            <a:pPr marL="0" lvl="1" indent="0">
              <a:buNone/>
            </a:pPr>
            <a:endParaRPr lang="en-US" sz="1200" b="1" i="1" dirty="0" smtClean="0">
              <a:solidFill>
                <a:srgbClr val="002060"/>
              </a:solidFill>
            </a:endParaRPr>
          </a:p>
          <a:p>
            <a:pPr marL="285750" indent="-285750">
              <a:buFont typeface="Arial" pitchFamily="34" charset="0"/>
              <a:buChar char="•"/>
            </a:pPr>
            <a:r>
              <a:rPr lang="en-US" sz="1400" dirty="0" smtClean="0"/>
              <a:t>I will work on my TPRS resource kit  to share with my colleagues  at ICSD. </a:t>
            </a:r>
          </a:p>
          <a:p>
            <a:pPr marL="285750" indent="-285750">
              <a:buFont typeface="Arial" pitchFamily="34" charset="0"/>
              <a:buChar char="•"/>
            </a:pPr>
            <a:endParaRPr lang="en-US" sz="1400" dirty="0" smtClean="0"/>
          </a:p>
          <a:p>
            <a:pPr>
              <a:buFont typeface="Arial" pitchFamily="34" charset="0"/>
              <a:buChar char="•"/>
            </a:pPr>
            <a:endParaRPr lang="en-US" sz="1400" dirty="0"/>
          </a:p>
        </p:txBody>
      </p:sp>
    </p:spTree>
    <p:extLst>
      <p:ext uri="{BB962C8B-B14F-4D97-AF65-F5344CB8AC3E}">
        <p14:creationId xmlns:p14="http://schemas.microsoft.com/office/powerpoint/2010/main" val="35470550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10" end="10"/>
                                            </p:txEl>
                                          </p:spTgt>
                                        </p:tgtEl>
                                        <p:attrNameLst>
                                          <p:attrName>style.visibility</p:attrName>
                                        </p:attrNameLst>
                                      </p:cBhvr>
                                      <p:to>
                                        <p:strVal val="visible"/>
                                      </p:to>
                                    </p:set>
                                    <p:animEffect transition="in" filter="fade">
                                      <p:cBhvr>
                                        <p:cTn id="68" dur="1000"/>
                                        <p:tgtEl>
                                          <p:spTgt spid="3">
                                            <p:txEl>
                                              <p:pRg st="10" end="10"/>
                                            </p:txEl>
                                          </p:spTgt>
                                        </p:tgtEl>
                                      </p:cBhvr>
                                    </p:animEffect>
                                    <p:anim calcmode="lin" valueType="num">
                                      <p:cBhvr>
                                        <p:cTn id="6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396240"/>
          </a:xfrm>
        </p:spPr>
        <p:txBody>
          <a:bodyPr/>
          <a:lstStyle/>
          <a:p>
            <a:r>
              <a:rPr lang="en-US" dirty="0" smtClean="0"/>
              <a:t>What is TPRS?</a:t>
            </a:r>
            <a:endParaRPr lang="en-US" dirty="0"/>
          </a:p>
        </p:txBody>
      </p:sp>
      <p:sp>
        <p:nvSpPr>
          <p:cNvPr id="3" name="Content Placeholder 2"/>
          <p:cNvSpPr>
            <a:spLocks noGrp="1"/>
          </p:cNvSpPr>
          <p:nvPr>
            <p:ph idx="1"/>
          </p:nvPr>
        </p:nvSpPr>
        <p:spPr>
          <a:xfrm>
            <a:off x="533400" y="762000"/>
            <a:ext cx="7673340" cy="4114800"/>
          </a:xfrm>
        </p:spPr>
        <p:txBody>
          <a:bodyPr>
            <a:normAutofit/>
          </a:bodyPr>
          <a:lstStyle/>
          <a:p>
            <a:pPr>
              <a:buFont typeface="Arial" pitchFamily="34" charset="0"/>
              <a:buChar char="•"/>
            </a:pPr>
            <a:r>
              <a:rPr lang="en-US" dirty="0">
                <a:latin typeface="Aharoni" pitchFamily="2" charset="-79"/>
                <a:cs typeface="Aharoni" pitchFamily="2" charset="-79"/>
              </a:rPr>
              <a:t>TPR Storytelling is a method for teaching foreign languages that was </a:t>
            </a:r>
            <a:r>
              <a:rPr lang="en-US" dirty="0" smtClean="0">
                <a:latin typeface="Aharoni" pitchFamily="2" charset="-79"/>
                <a:cs typeface="Aharoni" pitchFamily="2" charset="-79"/>
              </a:rPr>
              <a:t>created and developed  </a:t>
            </a:r>
            <a:r>
              <a:rPr lang="en-US" dirty="0">
                <a:latin typeface="Aharoni" pitchFamily="2" charset="-79"/>
                <a:cs typeface="Aharoni" pitchFamily="2" charset="-79"/>
              </a:rPr>
              <a:t>by Blaine Ray, a Spanish teacher in Bakersfield, California, in </a:t>
            </a:r>
            <a:r>
              <a:rPr lang="en-US" dirty="0" smtClean="0">
                <a:latin typeface="Aharoni" pitchFamily="2" charset="-79"/>
                <a:cs typeface="Aharoni" pitchFamily="2" charset="-79"/>
              </a:rPr>
              <a:t>1999. </a:t>
            </a:r>
          </a:p>
          <a:p>
            <a:pPr>
              <a:buFont typeface="Arial" pitchFamily="34" charset="0"/>
              <a:buChar char="•"/>
            </a:pPr>
            <a:r>
              <a:rPr lang="en-US" dirty="0" smtClean="0">
                <a:latin typeface="Aharoni" pitchFamily="2" charset="-79"/>
                <a:cs typeface="Aharoni" pitchFamily="2" charset="-79"/>
              </a:rPr>
              <a:t>TPRS evolved from classical TPR (Total Physical Response), which is a foreign language teaching methodology developed by James Asher. TPR utilizes a highly effective physical element and is based on his theory that second languages are acquired in the same way as our native languages. We listen to the language before we produce it,  and  physically respond to  commands. </a:t>
            </a:r>
          </a:p>
          <a:p>
            <a:pPr>
              <a:buFont typeface="Arial" pitchFamily="34" charset="0"/>
              <a:buChar char="•"/>
            </a:pPr>
            <a:r>
              <a:rPr lang="en-US" dirty="0" smtClean="0">
                <a:latin typeface="Aharoni" pitchFamily="2" charset="-79"/>
                <a:cs typeface="Aharoni" pitchFamily="2" charset="-79"/>
              </a:rPr>
              <a:t>TPRS incorporates the kinesthetic elements of TPR, while adding a narrative and descriptive component. </a:t>
            </a:r>
          </a:p>
          <a:p>
            <a:pPr>
              <a:buFont typeface="Arial" pitchFamily="34" charset="0"/>
              <a:buChar char="•"/>
            </a:pPr>
            <a:r>
              <a:rPr lang="en-US" dirty="0" smtClean="0">
                <a:latin typeface="Aharoni" pitchFamily="2" charset="-79"/>
                <a:cs typeface="Aharoni" pitchFamily="2" charset="-79"/>
              </a:rPr>
              <a:t>Stories that contain the vocabulary and grammar introduced with physical gestures and body movements are developed and then dramatized in class.</a:t>
            </a:r>
            <a:endParaRPr lang="en-US" dirty="0"/>
          </a:p>
        </p:txBody>
      </p:sp>
    </p:spTree>
    <p:extLst>
      <p:ext uri="{BB962C8B-B14F-4D97-AF65-F5344CB8AC3E}">
        <p14:creationId xmlns:p14="http://schemas.microsoft.com/office/powerpoint/2010/main" val="40024276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630" y="381000"/>
            <a:ext cx="7520940" cy="381000"/>
          </a:xfrm>
        </p:spPr>
        <p:txBody>
          <a:bodyPr>
            <a:normAutofit fontScale="90000"/>
          </a:bodyPr>
          <a:lstStyle/>
          <a:p>
            <a:r>
              <a:rPr lang="en-US" dirty="0"/>
              <a:t/>
            </a:r>
            <a:br>
              <a:rPr lang="en-US" dirty="0"/>
            </a:br>
            <a:r>
              <a:rPr lang="en-US" u="sng" dirty="0" smtClean="0"/>
              <a:t>Adapting the Textbook to </a:t>
            </a:r>
            <a:r>
              <a:rPr lang="en-US" u="sng" dirty="0" err="1" smtClean="0"/>
              <a:t>tprs</a:t>
            </a:r>
            <a:endParaRPr lang="en-US" u="sng" dirty="0"/>
          </a:p>
        </p:txBody>
      </p:sp>
      <p:sp>
        <p:nvSpPr>
          <p:cNvPr id="3" name="Content Placeholder 2"/>
          <p:cNvSpPr>
            <a:spLocks noGrp="1"/>
          </p:cNvSpPr>
          <p:nvPr>
            <p:ph idx="1"/>
          </p:nvPr>
        </p:nvSpPr>
        <p:spPr>
          <a:xfrm>
            <a:off x="808890" y="1219200"/>
            <a:ext cx="7520940" cy="3579849"/>
          </a:xfrm>
        </p:spPr>
        <p:txBody>
          <a:bodyPr/>
          <a:lstStyle/>
          <a:p>
            <a:pPr>
              <a:buFont typeface="Arial" pitchFamily="34" charset="0"/>
              <a:buChar char="•"/>
            </a:pPr>
            <a:r>
              <a:rPr lang="en-US" dirty="0" smtClean="0"/>
              <a:t>Existing Foreign </a:t>
            </a:r>
            <a:r>
              <a:rPr lang="en-US" dirty="0"/>
              <a:t>Language textbooks can easily be adapted for use in TPR Storytelling techniques. </a:t>
            </a:r>
            <a:endParaRPr lang="en-US" dirty="0" smtClean="0"/>
          </a:p>
          <a:p>
            <a:pPr>
              <a:buFont typeface="Arial" pitchFamily="34" charset="0"/>
              <a:buChar char="•"/>
            </a:pPr>
            <a:r>
              <a:rPr lang="en-US" dirty="0"/>
              <a:t>V</a:t>
            </a:r>
            <a:r>
              <a:rPr lang="en-US" dirty="0" smtClean="0"/>
              <a:t>ocabulary and grammar </a:t>
            </a:r>
            <a:r>
              <a:rPr lang="en-US" dirty="0"/>
              <a:t>being </a:t>
            </a:r>
            <a:r>
              <a:rPr lang="en-US" dirty="0" smtClean="0"/>
              <a:t>taught in the textbook  are incorporated into the stories  </a:t>
            </a:r>
            <a:r>
              <a:rPr lang="en-US" dirty="0"/>
              <a:t>utilizing </a:t>
            </a:r>
            <a:r>
              <a:rPr lang="en-US" dirty="0" smtClean="0"/>
              <a:t>gestures, personalized </a:t>
            </a:r>
            <a:r>
              <a:rPr lang="en-US" dirty="0"/>
              <a:t>mini situations and personalized questions and </a:t>
            </a:r>
            <a:r>
              <a:rPr lang="en-US" dirty="0" smtClean="0"/>
              <a:t>answers. </a:t>
            </a:r>
          </a:p>
          <a:p>
            <a:pPr>
              <a:buFont typeface="Arial" pitchFamily="34" charset="0"/>
              <a:buChar char="•"/>
            </a:pPr>
            <a:r>
              <a:rPr lang="en-US" dirty="0" smtClean="0"/>
              <a:t>In addition to teaching grammar in the traditional way, grammar is taught in context and is called “pop up </a:t>
            </a:r>
            <a:r>
              <a:rPr lang="en-US" dirty="0"/>
              <a:t>g</a:t>
            </a:r>
            <a:r>
              <a:rPr lang="en-US" dirty="0" smtClean="0"/>
              <a:t>rammar”. The teacher poses quick questions and explanations of grammatical features as they relate to the story. </a:t>
            </a:r>
          </a:p>
          <a:p>
            <a:pPr>
              <a:buFont typeface="Arial" pitchFamily="34" charset="0"/>
              <a:buChar char="•"/>
            </a:pPr>
            <a:r>
              <a:rPr lang="en-US" dirty="0"/>
              <a:t>TPRS supports and enhances a standard language course. </a:t>
            </a:r>
          </a:p>
          <a:p>
            <a:pPr>
              <a:buFont typeface="Arial" pitchFamily="34" charset="0"/>
              <a:buChar char="•"/>
            </a:pPr>
            <a:endParaRPr lang="en-US" dirty="0"/>
          </a:p>
          <a:p>
            <a:pPr>
              <a:buFont typeface="Arial" pitchFamily="34" charset="0"/>
              <a:buChar char="•"/>
            </a:pPr>
            <a:endParaRPr lang="en-US" dirty="0"/>
          </a:p>
        </p:txBody>
      </p:sp>
      <p:pic>
        <p:nvPicPr>
          <p:cNvPr id="1026" name="Picture 2" descr="C:\Users\klandau\AppData\Local\Microsoft\Windows\Temporary Internet Files\Content.IE5\T243EE5X\MC90008903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4267200"/>
            <a:ext cx="2819400" cy="133593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landau\AppData\Local\Microsoft\Windows\Temporary Internet Files\Content.IE5\G2M6VXKJ\MC9003908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657599"/>
            <a:ext cx="1755648" cy="21335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landau\AppData\Local\Microsoft\Windows\Temporary Internet Files\Content.IE5\H5P7OZPS\MC90039084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8" y="3810000"/>
            <a:ext cx="1538935" cy="1981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6797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TPRS</a:t>
            </a:r>
            <a:endParaRPr lang="en-US" dirty="0"/>
          </a:p>
        </p:txBody>
      </p:sp>
      <p:sp>
        <p:nvSpPr>
          <p:cNvPr id="3" name="Content Placeholder 2"/>
          <p:cNvSpPr>
            <a:spLocks noGrp="1"/>
          </p:cNvSpPr>
          <p:nvPr>
            <p:ph idx="1"/>
          </p:nvPr>
        </p:nvSpPr>
        <p:spPr>
          <a:solidFill>
            <a:schemeClr val="bg1"/>
          </a:solidFill>
        </p:spPr>
        <p:txBody>
          <a:bodyPr/>
          <a:lstStyle/>
          <a:p>
            <a:pPr>
              <a:buFont typeface="Arial" pitchFamily="34" charset="0"/>
              <a:buChar char="•"/>
            </a:pPr>
            <a:r>
              <a:rPr lang="en-US" dirty="0" smtClean="0"/>
              <a:t>Students are </a:t>
            </a:r>
            <a:r>
              <a:rPr lang="en-US" u="sng" dirty="0" smtClean="0">
                <a:solidFill>
                  <a:schemeClr val="accent2">
                    <a:lumMod val="75000"/>
                  </a:schemeClr>
                </a:solidFill>
              </a:rPr>
              <a:t>highly engaged </a:t>
            </a:r>
            <a:r>
              <a:rPr lang="en-US" dirty="0" smtClean="0"/>
              <a:t>and </a:t>
            </a:r>
            <a:r>
              <a:rPr lang="en-US" u="sng" dirty="0" smtClean="0">
                <a:solidFill>
                  <a:schemeClr val="accent2">
                    <a:lumMod val="75000"/>
                  </a:schemeClr>
                </a:solidFill>
              </a:rPr>
              <a:t>actively involved </a:t>
            </a:r>
            <a:r>
              <a:rPr lang="en-US" dirty="0" smtClean="0"/>
              <a:t>in the language learning. The TPRS class is  dynamic, creative, and student-centered. </a:t>
            </a:r>
          </a:p>
          <a:p>
            <a:pPr>
              <a:buFont typeface="Arial" pitchFamily="34" charset="0"/>
              <a:buChar char="•"/>
            </a:pPr>
            <a:r>
              <a:rPr lang="en-US" dirty="0" smtClean="0"/>
              <a:t>TPRS is </a:t>
            </a:r>
            <a:r>
              <a:rPr lang="en-US" u="sng" dirty="0" smtClean="0">
                <a:solidFill>
                  <a:schemeClr val="accent2">
                    <a:lumMod val="75000"/>
                  </a:schemeClr>
                </a:solidFill>
              </a:rPr>
              <a:t>highly effective </a:t>
            </a:r>
            <a:r>
              <a:rPr lang="en-US" dirty="0" smtClean="0"/>
              <a:t>. All studies and research indicate that TPRS students outperform students in traditional classes.</a:t>
            </a:r>
          </a:p>
          <a:p>
            <a:pPr>
              <a:buFont typeface="Arial" pitchFamily="34" charset="0"/>
              <a:buChar char="•"/>
            </a:pPr>
            <a:r>
              <a:rPr lang="en-US" dirty="0" smtClean="0"/>
              <a:t>Research studies have demonstrated a high degree of </a:t>
            </a:r>
            <a:r>
              <a:rPr lang="en-US" u="sng" dirty="0" smtClean="0">
                <a:solidFill>
                  <a:schemeClr val="accent2">
                    <a:lumMod val="75000"/>
                  </a:schemeClr>
                </a:solidFill>
              </a:rPr>
              <a:t>student satisfaction </a:t>
            </a:r>
            <a:r>
              <a:rPr lang="en-US" dirty="0" smtClean="0"/>
              <a:t>with and preference to TPRS.  In these studies, students have reported feeling  interest, enthusiasm, happiness  and success in class. </a:t>
            </a:r>
          </a:p>
          <a:p>
            <a:pPr>
              <a:buFont typeface="Arial" pitchFamily="34" charset="0"/>
              <a:buChar char="•"/>
            </a:pPr>
            <a:r>
              <a:rPr lang="en-US" dirty="0" smtClean="0"/>
              <a:t>Studies have shown that schools are increasing enrollment numbers . High retention rates correlate to student satisfaction. </a:t>
            </a:r>
          </a:p>
          <a:p>
            <a:pPr>
              <a:buFont typeface="Arial" pitchFamily="34" charset="0"/>
              <a:buChar char="•"/>
            </a:pPr>
            <a:r>
              <a:rPr lang="en-US" dirty="0" smtClean="0"/>
              <a:t>Vocabulary recall  and </a:t>
            </a:r>
            <a:r>
              <a:rPr lang="en-US" u="sng" dirty="0" smtClean="0">
                <a:solidFill>
                  <a:schemeClr val="accent2">
                    <a:lumMod val="75000"/>
                  </a:schemeClr>
                </a:solidFill>
              </a:rPr>
              <a:t>retention is high</a:t>
            </a:r>
            <a:r>
              <a:rPr lang="en-US" dirty="0" smtClean="0">
                <a:solidFill>
                  <a:schemeClr val="accent2">
                    <a:lumMod val="75000"/>
                  </a:schemeClr>
                </a:solidFill>
              </a:rPr>
              <a:t>, </a:t>
            </a:r>
            <a:r>
              <a:rPr lang="en-US" dirty="0" smtClean="0"/>
              <a:t>which enables students to make us of the new words and structures learned in class. </a:t>
            </a:r>
            <a:endParaRPr lang="en-US" dirty="0"/>
          </a:p>
          <a:p>
            <a:pPr>
              <a:buFont typeface="Arial" pitchFamily="34" charset="0"/>
              <a:buChar char="•"/>
            </a:pPr>
            <a:r>
              <a:rPr lang="en-US" dirty="0" smtClean="0"/>
              <a:t>TPRS develops fluency with accuracy.</a:t>
            </a:r>
            <a:endParaRPr lang="en-US" dirty="0"/>
          </a:p>
        </p:txBody>
      </p:sp>
    </p:spTree>
    <p:extLst>
      <p:ext uri="{BB962C8B-B14F-4D97-AF65-F5344CB8AC3E}">
        <p14:creationId xmlns:p14="http://schemas.microsoft.com/office/powerpoint/2010/main" val="28173288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IN Motion</a:t>
            </a:r>
            <a:endParaRPr lang="en-US" dirty="0"/>
          </a:p>
        </p:txBody>
      </p:sp>
      <p:sp>
        <p:nvSpPr>
          <p:cNvPr id="3" name="Content Placeholder 2"/>
          <p:cNvSpPr>
            <a:spLocks noGrp="1"/>
          </p:cNvSpPr>
          <p:nvPr>
            <p:ph idx="1"/>
          </p:nvPr>
        </p:nvSpPr>
        <p:spPr>
          <a:xfrm>
            <a:off x="838200" y="1447801"/>
            <a:ext cx="7520940" cy="762000"/>
          </a:xfrm>
        </p:spPr>
        <p:txBody>
          <a:bodyPr/>
          <a:lstStyle/>
          <a:p>
            <a:r>
              <a:rPr lang="en-US" dirty="0">
                <a:hlinkClick r:id="rId2"/>
              </a:rPr>
              <a:t>http://</a:t>
            </a:r>
            <a:r>
              <a:rPr lang="en-US" dirty="0" smtClean="0">
                <a:hlinkClick r:id="rId2"/>
              </a:rPr>
              <a:t>www.youtube.com/watch?v=y4oN1lXi17A&amp;safety_mode=true&amp;persist_safety_mode=1&amp;safe=active</a:t>
            </a:r>
            <a:endParaRPr lang="en-US" dirty="0" smtClean="0"/>
          </a:p>
          <a:p>
            <a:endParaRPr lang="en-US" dirty="0"/>
          </a:p>
        </p:txBody>
      </p:sp>
      <p:pic>
        <p:nvPicPr>
          <p:cNvPr id="3075" name="Picture 3" descr="C:\Users\klandau\AppData\Local\Microsoft\Windows\Temporary Internet Files\Content.IE5\G2M6VXKJ\MP91022076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1384"/>
            <a:ext cx="9144000" cy="3099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99076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57872" y="3244334"/>
            <a:ext cx="184731" cy="646331"/>
          </a:xfrm>
          <a:prstGeom prst="rect">
            <a:avLst/>
          </a:prstGeom>
        </p:spPr>
        <p:txBody>
          <a:bodyPr wrap="none">
            <a:spAutoFit/>
          </a:bodyPr>
          <a:lstStyle/>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6221" y="20473"/>
            <a:ext cx="2887980" cy="150352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8154" y="1676400"/>
            <a:ext cx="4438650" cy="5029200"/>
          </a:xfrm>
          <a:prstGeom prst="rect">
            <a:avLst/>
          </a:prstGeom>
        </p:spPr>
      </p:pic>
      <p:sp>
        <p:nvSpPr>
          <p:cNvPr id="2" name="Rectangle 1"/>
          <p:cNvSpPr/>
          <p:nvPr/>
        </p:nvSpPr>
        <p:spPr>
          <a:xfrm>
            <a:off x="76200" y="152400"/>
            <a:ext cx="2133600" cy="3970318"/>
          </a:xfrm>
          <a:prstGeom prst="rect">
            <a:avLst/>
          </a:prstGeom>
        </p:spPr>
        <p:txBody>
          <a:bodyPr wrap="square">
            <a:spAutoFit/>
          </a:bodyPr>
          <a:lstStyle/>
          <a:p>
            <a:pPr lvl="0"/>
            <a:r>
              <a:rPr lang="en-US" b="1" dirty="0" smtClean="0"/>
              <a:t>TPRS Mentors:</a:t>
            </a:r>
            <a:endParaRPr lang="en-US" dirty="0" smtClean="0"/>
          </a:p>
          <a:p>
            <a:pPr lvl="0"/>
            <a:endParaRPr lang="en-US" dirty="0"/>
          </a:p>
          <a:p>
            <a:pPr marL="285750" lvl="0" indent="-285750">
              <a:buFont typeface="Arial" pitchFamily="34" charset="0"/>
              <a:buChar char="•"/>
            </a:pPr>
            <a:r>
              <a:rPr lang="en-US" dirty="0" smtClean="0"/>
              <a:t>Laurie </a:t>
            </a:r>
            <a:r>
              <a:rPr lang="en-US" dirty="0"/>
              <a:t>Rubin (Spanish teacher in </a:t>
            </a:r>
            <a:r>
              <a:rPr lang="en-US" u="sng" dirty="0"/>
              <a:t>Bodega Bay, CA</a:t>
            </a:r>
            <a:r>
              <a:rPr lang="en-US" dirty="0" smtClean="0"/>
              <a:t>) </a:t>
            </a:r>
          </a:p>
          <a:p>
            <a:pPr marL="285750" lvl="0" indent="-285750">
              <a:buFont typeface="Arial" pitchFamily="34" charset="0"/>
              <a:buChar char="•"/>
            </a:pPr>
            <a:r>
              <a:rPr lang="en-US" dirty="0" smtClean="0"/>
              <a:t>Ben </a:t>
            </a:r>
            <a:r>
              <a:rPr lang="en-US" dirty="0"/>
              <a:t>Lev (Spanish teacher in </a:t>
            </a:r>
            <a:r>
              <a:rPr lang="en-US" u="sng" dirty="0"/>
              <a:t>Santa Rosa, CA</a:t>
            </a:r>
            <a:r>
              <a:rPr lang="en-US" dirty="0" smtClean="0"/>
              <a:t>)</a:t>
            </a:r>
          </a:p>
          <a:p>
            <a:pPr marL="285750" lvl="0" indent="-285750">
              <a:buFont typeface="Arial" pitchFamily="34" charset="0"/>
              <a:buChar char="•"/>
            </a:pPr>
            <a:r>
              <a:rPr lang="en-US" dirty="0" smtClean="0"/>
              <a:t> </a:t>
            </a:r>
            <a:r>
              <a:rPr lang="en-US" dirty="0"/>
              <a:t>Sharon </a:t>
            </a:r>
            <a:r>
              <a:rPr lang="en-US" dirty="0" err="1"/>
              <a:t>Bontrager</a:t>
            </a:r>
            <a:r>
              <a:rPr lang="en-US" dirty="0"/>
              <a:t> (Spanish teacher in </a:t>
            </a:r>
            <a:r>
              <a:rPr lang="en-US" u="sng" dirty="0"/>
              <a:t>Napa, CA</a:t>
            </a:r>
            <a:r>
              <a:rPr lang="en-US" dirty="0" smtClean="0"/>
              <a:t>)</a:t>
            </a:r>
          </a:p>
        </p:txBody>
      </p:sp>
      <p:sp>
        <p:nvSpPr>
          <p:cNvPr id="6" name="Rectangle 5"/>
          <p:cNvSpPr/>
          <p:nvPr/>
        </p:nvSpPr>
        <p:spPr>
          <a:xfrm>
            <a:off x="6934200" y="990600"/>
            <a:ext cx="2209800" cy="3693319"/>
          </a:xfrm>
          <a:prstGeom prst="rect">
            <a:avLst/>
          </a:prstGeom>
        </p:spPr>
        <p:txBody>
          <a:bodyPr wrap="square">
            <a:spAutoFit/>
          </a:bodyPr>
          <a:lstStyle/>
          <a:p>
            <a:pPr marL="285750" lvl="0" indent="-285750">
              <a:buFont typeface="Arial" pitchFamily="34" charset="0"/>
              <a:buChar char="•"/>
            </a:pPr>
            <a:r>
              <a:rPr lang="en-US" dirty="0"/>
              <a:t>Greg Stevens (Spanish Teacher at </a:t>
            </a:r>
            <a:r>
              <a:rPr lang="en-US" dirty="0" err="1"/>
              <a:t>Tamalpais</a:t>
            </a:r>
            <a:r>
              <a:rPr lang="en-US" dirty="0"/>
              <a:t> School District in </a:t>
            </a:r>
            <a:r>
              <a:rPr lang="en-US" u="sng" dirty="0" smtClean="0"/>
              <a:t>Marin, CA</a:t>
            </a:r>
            <a:r>
              <a:rPr lang="en-US" dirty="0" smtClean="0"/>
              <a:t>)</a:t>
            </a:r>
          </a:p>
          <a:p>
            <a:pPr marL="285750" lvl="0" indent="-285750">
              <a:buFont typeface="Arial" pitchFamily="34" charset="0"/>
              <a:buChar char="•"/>
            </a:pPr>
            <a:r>
              <a:rPr lang="en-US" dirty="0" smtClean="0"/>
              <a:t> </a:t>
            </a:r>
            <a:r>
              <a:rPr lang="en-US" dirty="0"/>
              <a:t>Brooks </a:t>
            </a:r>
            <a:r>
              <a:rPr lang="en-US" dirty="0" err="1"/>
              <a:t>Geiken</a:t>
            </a:r>
            <a:r>
              <a:rPr lang="en-US" dirty="0"/>
              <a:t> (Spanish Teacher in </a:t>
            </a:r>
            <a:r>
              <a:rPr lang="en-US" u="sng" dirty="0" smtClean="0"/>
              <a:t>Berkeley, CA</a:t>
            </a:r>
            <a:r>
              <a:rPr lang="en-US" dirty="0" smtClean="0"/>
              <a:t>) </a:t>
            </a:r>
          </a:p>
          <a:p>
            <a:pPr marL="285750" indent="-285750">
              <a:buFont typeface="Arial" pitchFamily="34" charset="0"/>
              <a:buChar char="•"/>
            </a:pPr>
            <a:r>
              <a:rPr lang="en-US" dirty="0"/>
              <a:t>Julie Gilbert (Spanish teacher in </a:t>
            </a:r>
            <a:r>
              <a:rPr lang="en-US" u="sng" dirty="0"/>
              <a:t>San Ramon, CA</a:t>
            </a:r>
            <a:r>
              <a:rPr lang="en-US" dirty="0"/>
              <a:t>)</a:t>
            </a:r>
          </a:p>
          <a:p>
            <a:pPr marL="285750" lvl="0" indent="-285750">
              <a:buFont typeface="Arial" pitchFamily="34" charset="0"/>
              <a:buChar char="•"/>
            </a:pPr>
            <a:endParaRPr lang="en-US" dirty="0"/>
          </a:p>
        </p:txBody>
      </p:sp>
    </p:spTree>
    <p:extLst>
      <p:ext uri="{BB962C8B-B14F-4D97-AF65-F5344CB8AC3E}">
        <p14:creationId xmlns:p14="http://schemas.microsoft.com/office/powerpoint/2010/main" val="17869824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7200" y="3276599"/>
            <a:ext cx="3200400" cy="646331"/>
          </a:xfrm>
          <a:prstGeom prst="rect">
            <a:avLst/>
          </a:prstGeom>
        </p:spPr>
        <p:txBody>
          <a:bodyPr wrap="square">
            <a:spAutoFit/>
          </a:bodyPr>
          <a:lstStyle/>
          <a:p>
            <a:r>
              <a:rPr lang="en-US" dirty="0">
                <a:hlinkClick r:id="rId2"/>
              </a:rPr>
              <a:t>http://</a:t>
            </a:r>
            <a:r>
              <a:rPr lang="en-US" dirty="0" smtClean="0">
                <a:hlinkClick r:id="rId2"/>
              </a:rPr>
              <a:t>estelarcr.com/en/node/17</a:t>
            </a:r>
            <a:endParaRPr lang="en-US" dirty="0" smtClean="0"/>
          </a:p>
        </p:txBody>
      </p:sp>
      <p:sp>
        <p:nvSpPr>
          <p:cNvPr id="3" name="TextBox 2"/>
          <p:cNvSpPr txBox="1"/>
          <p:nvPr/>
        </p:nvSpPr>
        <p:spPr>
          <a:xfrm>
            <a:off x="762001" y="228600"/>
            <a:ext cx="3352800" cy="954107"/>
          </a:xfrm>
          <a:prstGeom prst="rect">
            <a:avLst/>
          </a:prstGeom>
          <a:noFill/>
        </p:spPr>
        <p:txBody>
          <a:bodyPr wrap="square" rtlCol="0">
            <a:spAutoFit/>
          </a:bodyPr>
          <a:lstStyle/>
          <a:p>
            <a:r>
              <a:rPr lang="en-US" sz="2800" i="1" dirty="0" smtClean="0"/>
              <a:t>INSTITUTO ESTELAR BILINGUE</a:t>
            </a:r>
            <a:endParaRPr lang="en-US" sz="28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4187" y="4038600"/>
            <a:ext cx="3095625" cy="2438400"/>
          </a:xfrm>
          <a:prstGeom prst="rect">
            <a:avLst/>
          </a:prstGeom>
        </p:spPr>
      </p:pic>
      <p:sp>
        <p:nvSpPr>
          <p:cNvPr id="5" name="Rectangle 4"/>
          <p:cNvSpPr/>
          <p:nvPr/>
        </p:nvSpPr>
        <p:spPr>
          <a:xfrm>
            <a:off x="4600498" y="512737"/>
            <a:ext cx="4572000" cy="2308324"/>
          </a:xfrm>
          <a:prstGeom prst="rect">
            <a:avLst/>
          </a:prstGeom>
        </p:spPr>
        <p:txBody>
          <a:bodyPr wrap="square">
            <a:spAutoFit/>
          </a:bodyPr>
          <a:lstStyle/>
          <a:p>
            <a:r>
              <a:rPr lang="en-US" dirty="0"/>
              <a:t>The </a:t>
            </a:r>
            <a:r>
              <a:rPr lang="en-US" dirty="0" err="1"/>
              <a:t>Estelar</a:t>
            </a:r>
            <a:r>
              <a:rPr lang="en-US" dirty="0"/>
              <a:t> Spanish program is </a:t>
            </a:r>
            <a:r>
              <a:rPr lang="en-US" dirty="0" smtClean="0"/>
              <a:t>located </a:t>
            </a:r>
            <a:r>
              <a:rPr lang="en-US" dirty="0"/>
              <a:t>in Liberia</a:t>
            </a:r>
            <a:r>
              <a:rPr lang="en-US" dirty="0" smtClean="0"/>
              <a:t>, Costa Rica. It combines </a:t>
            </a:r>
            <a:r>
              <a:rPr lang="en-US" dirty="0"/>
              <a:t>intensive, conversational Spanish </a:t>
            </a:r>
            <a:r>
              <a:rPr lang="en-US" dirty="0" smtClean="0"/>
              <a:t>classes using TPRS methodology </a:t>
            </a:r>
            <a:r>
              <a:rPr lang="en-US" dirty="0"/>
              <a:t>with a wide variety of extracurricular </a:t>
            </a:r>
            <a:r>
              <a:rPr lang="en-US" dirty="0" smtClean="0"/>
              <a:t>activities. Teachers in the </a:t>
            </a:r>
            <a:r>
              <a:rPr lang="en-US" dirty="0" err="1" smtClean="0"/>
              <a:t>Estelar</a:t>
            </a:r>
            <a:r>
              <a:rPr lang="en-US" dirty="0" smtClean="0"/>
              <a:t> Spanish programed are trained in TPRS and boast classes that are highly engaging, dynamic and fun. </a:t>
            </a:r>
            <a:endParaRPr lang="en-US" dirty="0"/>
          </a:p>
        </p:txBody>
      </p:sp>
      <p:pic>
        <p:nvPicPr>
          <p:cNvPr id="1026" name="Picture 2" descr="http://www.liberiacostaricainfo.com/Images/Costa-rica-transportation-map.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518375"/>
            <a:ext cx="3200402" cy="2393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90206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outcome and Documentation</a:t>
            </a:r>
            <a:endParaRPr lang="en-US" dirty="0"/>
          </a:p>
        </p:txBody>
      </p:sp>
      <p:sp>
        <p:nvSpPr>
          <p:cNvPr id="3" name="Content Placeholder 2"/>
          <p:cNvSpPr>
            <a:spLocks noGrp="1"/>
          </p:cNvSpPr>
          <p:nvPr>
            <p:ph idx="1"/>
          </p:nvPr>
        </p:nvSpPr>
        <p:spPr>
          <a:xfrm>
            <a:off x="762000" y="914400"/>
            <a:ext cx="7581900" cy="5486400"/>
          </a:xfrm>
        </p:spPr>
        <p:txBody>
          <a:bodyPr>
            <a:normAutofit fontScale="47500" lnSpcReduction="20000"/>
          </a:bodyPr>
          <a:lstStyle/>
          <a:p>
            <a:pPr marL="0" indent="0"/>
            <a:r>
              <a:rPr lang="en-US" dirty="0" smtClean="0"/>
              <a:t> </a:t>
            </a:r>
          </a:p>
          <a:p>
            <a:pPr marL="0" indent="0"/>
            <a:r>
              <a:rPr lang="en-US" dirty="0" smtClean="0"/>
              <a:t> </a:t>
            </a:r>
            <a:r>
              <a:rPr lang="en-US" sz="3300" dirty="0" smtClean="0"/>
              <a:t>ICSD students and staff will benefit from experiencing TPRS  in many ways….</a:t>
            </a:r>
          </a:p>
          <a:p>
            <a:pPr marL="0" indent="0"/>
            <a:endParaRPr lang="en-US" sz="3300" dirty="0" smtClean="0"/>
          </a:p>
          <a:p>
            <a:pPr>
              <a:buFont typeface="Arial" pitchFamily="34" charset="0"/>
              <a:buChar char="•"/>
            </a:pPr>
            <a:r>
              <a:rPr lang="en-US" sz="3300" dirty="0" smtClean="0"/>
              <a:t> Communicative fluency will increase, and performance in reading, writing, speaking, and listening will improve.   </a:t>
            </a:r>
          </a:p>
          <a:p>
            <a:pPr marL="0" indent="0"/>
            <a:endParaRPr lang="en-US" sz="3300" dirty="0" smtClean="0"/>
          </a:p>
          <a:p>
            <a:pPr>
              <a:buFont typeface="Arial" pitchFamily="34" charset="0"/>
              <a:buChar char="•"/>
            </a:pPr>
            <a:r>
              <a:rPr lang="en-US" sz="3300" dirty="0" smtClean="0"/>
              <a:t>Student will be more </a:t>
            </a:r>
            <a:r>
              <a:rPr lang="en-US" sz="3300" dirty="0"/>
              <a:t> </a:t>
            </a:r>
            <a:r>
              <a:rPr lang="en-US" sz="3300" dirty="0" smtClean="0"/>
              <a:t>actively engage d in the language learning process.  The TPRS experience has proven to be more enjoyable, therefore increasing the likelihood that they will continue foreign language study beyond the requirement. </a:t>
            </a:r>
          </a:p>
          <a:p>
            <a:pPr marL="0" indent="0"/>
            <a:endParaRPr lang="en-US" sz="3300" dirty="0" smtClean="0"/>
          </a:p>
          <a:p>
            <a:pPr>
              <a:buFont typeface="Arial" pitchFamily="34" charset="0"/>
              <a:buChar char="•"/>
            </a:pPr>
            <a:r>
              <a:rPr lang="en-US" sz="3300" dirty="0" smtClean="0"/>
              <a:t>Students will enjoy the experience of establishing pen pal relationships and a classroom connection with a school in Liberia, Costa Rica. This will add  purpose and meaning to their language learning experience as well as raise cultural awareness. </a:t>
            </a:r>
          </a:p>
          <a:p>
            <a:pPr marL="0" indent="0"/>
            <a:endParaRPr lang="en-US" sz="3300" dirty="0" smtClean="0"/>
          </a:p>
          <a:p>
            <a:pPr>
              <a:buFont typeface="Arial" pitchFamily="34" charset="0"/>
              <a:buChar char="•"/>
            </a:pPr>
            <a:r>
              <a:rPr lang="en-US" sz="3300" dirty="0" smtClean="0"/>
              <a:t>ICSD World Language teachers will have access to more information about TPRS  and access to relevant materials that I will make available to them by sharing in PLC  meetings . I will establish a lending library  of books and materials, as well as resource kit with notes, handouts and video footage. </a:t>
            </a:r>
          </a:p>
        </p:txBody>
      </p:sp>
    </p:spTree>
    <p:extLst>
      <p:ext uri="{BB962C8B-B14F-4D97-AF65-F5344CB8AC3E}">
        <p14:creationId xmlns:p14="http://schemas.microsoft.com/office/powerpoint/2010/main" val="14811002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t>
            </a:r>
            <a:endParaRPr lang="en-US" dirty="0"/>
          </a:p>
        </p:txBody>
      </p:sp>
    </p:spTree>
    <p:extLst>
      <p:ext uri="{BB962C8B-B14F-4D97-AF65-F5344CB8AC3E}">
        <p14:creationId xmlns:p14="http://schemas.microsoft.com/office/powerpoint/2010/main" val="14551324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1172</TotalTime>
  <Words>1690</Words>
  <Application>Microsoft Office PowerPoint</Application>
  <PresentationFormat>On-screen Show (4:3)</PresentationFormat>
  <Paragraphs>94</Paragraphs>
  <Slides>10</Slides>
  <Notes>4</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Angles</vt:lpstr>
      <vt:lpstr> Teaching Proficiency Through Reading and  Storytelling  TPRS</vt:lpstr>
      <vt:lpstr>What is TPRS?</vt:lpstr>
      <vt:lpstr> Adapting the Textbook to tprs</vt:lpstr>
      <vt:lpstr>Benefits of TPRS</vt:lpstr>
      <vt:lpstr>Language IN Motion</vt:lpstr>
      <vt:lpstr>PowerPoint Presentation</vt:lpstr>
      <vt:lpstr>PowerPoint Presentation</vt:lpstr>
      <vt:lpstr>Project outcome and Documentation</vt:lpstr>
      <vt:lpstr>Research</vt:lpstr>
      <vt:lpstr>Timeline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Total Physical Response Storytelling TPRS</dc:title>
  <dc:creator>Karen Landau</dc:creator>
  <cp:lastModifiedBy>Karen Landau</cp:lastModifiedBy>
  <cp:revision>48</cp:revision>
  <dcterms:created xsi:type="dcterms:W3CDTF">2012-11-09T03:44:37Z</dcterms:created>
  <dcterms:modified xsi:type="dcterms:W3CDTF">2012-11-23T15:06:10Z</dcterms:modified>
</cp:coreProperties>
</file>